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11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Paulay_Ede" TargetMode="External"/><Relationship Id="rId3" Type="http://schemas.openxmlformats.org/officeDocument/2006/relationships/hyperlink" Target="https://mitem.hu/aktualis/2022/11/balogh-geza-az-ember-tragediaja-nemzeti-szinhazi-eloadasai-a-diktaturaban-es-a-diktatura-utan" TargetMode="External"/><Relationship Id="rId7" Type="http://schemas.openxmlformats.org/officeDocument/2006/relationships/hyperlink" Target="https://hu.wikipedia.org/wiki/N%C3%A9meth_Antal_(rendez%C5%9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konyvtar.blog.hu/2021/12/19/a_szinpad_varazsloja" TargetMode="External"/><Relationship Id="rId5" Type="http://schemas.openxmlformats.org/officeDocument/2006/relationships/hyperlink" Target="https://nemzetikonyvtar.blog.hu/2023/05/19/dr_nemeth_antal_es_az_ember_tragediaja" TargetMode="External"/><Relationship Id="rId10" Type="http://schemas.openxmlformats.org/officeDocument/2006/relationships/hyperlink" Target="https://hu.wikipedia.org/wiki/Gell%C3%A9rt_Endre" TargetMode="External"/><Relationship Id="rId4" Type="http://schemas.openxmlformats.org/officeDocument/2006/relationships/hyperlink" Target="https://szinhaz.net/2014/11/11/emleket-nyugtalansaggal-gyaszolom/" TargetMode="External"/><Relationship Id="rId9" Type="http://schemas.openxmlformats.org/officeDocument/2006/relationships/hyperlink" Target="https://www.arcanum.com/hu/online-kiadvanyok/Lexikonok-magyar-eletrajzi-lexikon-7428D/p-77238/paulay-ede-7739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5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AC60D146-F5FB-ADDE-9247-B66D994AD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7B94A28-8999-BC79-18D7-EA17DAC80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200" dirty="0" err="1">
                <a:solidFill>
                  <a:srgbClr val="FFFFFF"/>
                </a:solidFill>
              </a:rPr>
              <a:t>Madách</a:t>
            </a:r>
            <a:r>
              <a:rPr lang="hu-HU" sz="4200" dirty="0">
                <a:solidFill>
                  <a:srgbClr val="FFFFFF"/>
                </a:solidFill>
              </a:rPr>
              <a:t> Imre: Az ember tragédiája a Nemzeti Színház </a:t>
            </a:r>
            <a:r>
              <a:rPr lang="hu-HU" sz="4200" dirty="0" err="1">
                <a:solidFill>
                  <a:srgbClr val="FFFFFF"/>
                </a:solidFill>
              </a:rPr>
              <a:t>színpadán</a:t>
            </a:r>
            <a:endParaRPr lang="hu-HU" sz="4200" dirty="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87C74DB-CF8F-35E2-1143-EE577FF3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hu-HU" sz="2400">
                <a:solidFill>
                  <a:srgbClr val="FFFFFF"/>
                </a:solidFill>
              </a:rPr>
              <a:t>Palulay Ede, Németh Antal és Gellért Endre rendezései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5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F6A0C-4AFA-4A88-0831-29C47663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7788A038-A47E-3AB1-AC4B-F02112402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9EA349B6-6FD7-F05E-79F4-C62A5EDE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F8C83C-BE1A-3093-3240-34F00636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463040"/>
          </a:xfrm>
        </p:spPr>
        <p:txBody>
          <a:bodyPr>
            <a:normAutofit/>
          </a:bodyPr>
          <a:lstStyle/>
          <a:p>
            <a:r>
              <a:rPr lang="hu-HU" dirty="0"/>
              <a:t>Gellért Endre rendezése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0E4170C2-923D-6584-7170-4D17D2EE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9FA0C1-5318-179A-3D80-97583B89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49" y="2936055"/>
            <a:ext cx="5020056" cy="3231989"/>
          </a:xfrm>
        </p:spPr>
        <p:txBody>
          <a:bodyPr>
            <a:normAutofit/>
          </a:bodyPr>
          <a:lstStyle/>
          <a:p>
            <a:r>
              <a:rPr lang="hu-HU" sz="2000" dirty="0"/>
              <a:t>Egyszerű, jelzésszerű díszletek</a:t>
            </a:r>
          </a:p>
          <a:p>
            <a:r>
              <a:rPr lang="hu-HU" sz="2000" dirty="0"/>
              <a:t>A történelmi színek szimbolikus formában</a:t>
            </a:r>
          </a:p>
          <a:p>
            <a:r>
              <a:rPr lang="hu-HU" sz="2000" dirty="0"/>
              <a:t>A színészi játékban az erőteljes érzelmek hangsúlyosak</a:t>
            </a:r>
          </a:p>
          <a:p>
            <a:r>
              <a:rPr lang="hu-HU" sz="2000" dirty="0"/>
              <a:t>Ádám és Éva belső konfliktusai </a:t>
            </a:r>
            <a:r>
              <a:rPr lang="hu-HU" sz="2000" dirty="0" err="1"/>
              <a:t>kihangosítva</a:t>
            </a:r>
            <a:endParaRPr lang="hu-HU" sz="2000" dirty="0"/>
          </a:p>
          <a:p>
            <a:endParaRPr lang="hu-HU" sz="2000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5F5642-0670-27B6-D0EF-630833D0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38" y="1542663"/>
            <a:ext cx="5004024" cy="37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8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99E1-B625-770D-AFF2-B4C1FAAE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5391929B-176F-8683-4D6B-9CD773EB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226C4144-5B36-2460-9D19-9C8CB8D8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-6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653A5EB-E352-9B9F-36C8-DF05C414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316116" cy="1463040"/>
          </a:xfrm>
        </p:spPr>
        <p:txBody>
          <a:bodyPr>
            <a:normAutofit/>
          </a:bodyPr>
          <a:lstStyle/>
          <a:p>
            <a:r>
              <a:rPr lang="hu-HU" dirty="0"/>
              <a:t>Gellért Ede rendezése – történelmi hatások</a:t>
            </a: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A6CC061C-08D4-7168-2493-B3572D647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FDE39-F564-8924-4040-226DF33C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560708"/>
            <a:ext cx="10780655" cy="4178027"/>
          </a:xfrm>
        </p:spPr>
        <p:txBody>
          <a:bodyPr>
            <a:normAutofit/>
          </a:bodyPr>
          <a:lstStyle/>
          <a:p>
            <a:r>
              <a:rPr lang="hu-HU" sz="2000" dirty="0"/>
              <a:t>Szocialista korszak: a művet a kor ideológiai kereteihez igazították</a:t>
            </a:r>
          </a:p>
          <a:p>
            <a:r>
              <a:rPr lang="hu-HU" sz="2000" dirty="0">
                <a:sym typeface="Wingdings" panose="05000000000000000000" pitchFamily="2" charset="2"/>
              </a:rPr>
              <a:t>20. század közepének bizonytalansága</a:t>
            </a:r>
          </a:p>
          <a:p>
            <a:r>
              <a:rPr lang="hu-HU" sz="2000" dirty="0">
                <a:sym typeface="Wingdings" panose="05000000000000000000" pitchFamily="2" charset="2"/>
              </a:rPr>
              <a:t>Az ember küzdelme a történelemmel és a saját korlátaival</a:t>
            </a:r>
          </a:p>
          <a:p>
            <a:r>
              <a:rPr lang="hu-HU" sz="2000" dirty="0">
                <a:sym typeface="Wingdings" panose="05000000000000000000" pitchFamily="2" charset="2"/>
              </a:rPr>
              <a:t>Ember felelőssége, döntések súlya</a:t>
            </a:r>
          </a:p>
          <a:p>
            <a:r>
              <a:rPr lang="hu-HU" sz="2000" dirty="0">
                <a:sym typeface="Wingdings" panose="05000000000000000000" pitchFamily="2" charset="2"/>
              </a:rPr>
              <a:t>Történelmi fejlődés kérdései</a:t>
            </a:r>
          </a:p>
          <a:p>
            <a:r>
              <a:rPr lang="hu-HU" sz="2000" dirty="0">
                <a:sym typeface="Wingdings" panose="05000000000000000000" pitchFamily="2" charset="2"/>
              </a:rPr>
              <a:t>Cél: a Tragédia bemutatása modern, ideológiai és drámai igényeknek megfelelően</a:t>
            </a: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86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42DD7-4559-F7DB-B226-450CF2014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2E874AF8-523A-5006-E25B-689BC4C70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D8E15A88-0071-624C-00F2-A3A489AB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-6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8CBDE1-DEA2-4DB4-061C-EA94A0DF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316116" cy="1463040"/>
          </a:xfrm>
        </p:spPr>
        <p:txBody>
          <a:bodyPr>
            <a:normAutofit/>
          </a:bodyPr>
          <a:lstStyle/>
          <a:p>
            <a:r>
              <a:rPr lang="hu-HU" dirty="0"/>
              <a:t>Források</a:t>
            </a: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7E6926F7-B5CE-9FD0-E14A-26ACFF62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DA3C93-AE19-8AEC-3447-DC5D415D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1911928"/>
            <a:ext cx="10780655" cy="4826808"/>
          </a:xfrm>
        </p:spPr>
        <p:txBody>
          <a:bodyPr>
            <a:normAutofit/>
          </a:bodyPr>
          <a:lstStyle/>
          <a:p>
            <a:r>
              <a:rPr lang="hu-HU" sz="2000" dirty="0"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https://mitem.hu/aktualis/2022/11/balogh-geza-az-ember-tragediaja-nemzeti-szinhazi-eloadasai-a-diktaturaban-es-a-diktatura-utan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https://szinhaz.net/2014/11/11/emleket-nyugtalansaggal-gyaszolom/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https://nemzetikonyvtar.blog.hu/2023/05/19/dr_nemeth_antal_es_az_ember_tragediaja#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https://nemzetikonyvtar.blog.hu/2021/12/19/a_szinpad_varazsloja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https://hu.wikipedia.org/wiki/N%C3%A9meth_Antal_(rendez%C5%91)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https://hu.wikipedia.org/wiki/Paulay_Ede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https://www.arcanum.com/hu/online-kiadvanyok/Lexikonok-magyar-eletrajzi-lexikon-7428D/p-77238/paulay-ede-77391/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https://hu.wikipedia.org/wiki/Gell%C3%A9rt_Endre</a:t>
            </a: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</a:rPr>
              <a:t>Irodalom füzet, tankönyv</a:t>
            </a: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219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413CC525-67A4-4136-1F7F-7E4E5B69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7A58E8-4BF0-A02B-70F1-DA0B4635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322033" cy="1463040"/>
          </a:xfrm>
        </p:spPr>
        <p:txBody>
          <a:bodyPr>
            <a:normAutofit/>
          </a:bodyPr>
          <a:lstStyle/>
          <a:p>
            <a:r>
              <a:rPr lang="hu-HU" dirty="0"/>
              <a:t>Az ember tragédiája - alapok</a:t>
            </a: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0F583F60-6F8B-B498-CB88-B1AA0648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136E7D-C0E4-B900-0342-CD12DB8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88" y="2560708"/>
            <a:ext cx="5020056" cy="4178027"/>
          </a:xfrm>
        </p:spPr>
        <p:txBody>
          <a:bodyPr>
            <a:normAutofit/>
          </a:bodyPr>
          <a:lstStyle/>
          <a:p>
            <a:r>
              <a:rPr lang="hu-HU" sz="2000" dirty="0" err="1"/>
              <a:t>Madách</a:t>
            </a:r>
            <a:r>
              <a:rPr lang="hu-HU" sz="2000" dirty="0"/>
              <a:t> Imre legismertebb műve</a:t>
            </a:r>
          </a:p>
          <a:p>
            <a:r>
              <a:rPr lang="hu-HU" sz="2000" dirty="0"/>
              <a:t>1861-ben jelent meg</a:t>
            </a:r>
          </a:p>
          <a:p>
            <a:r>
              <a:rPr lang="hu-HU" sz="2000" dirty="0"/>
              <a:t>Filozófiai dráma az emberiség sorsáról</a:t>
            </a:r>
          </a:p>
          <a:p>
            <a:pPr>
              <a:spcBef>
                <a:spcPts val="0"/>
              </a:spcBef>
            </a:pPr>
            <a:endParaRPr lang="hu-HU" sz="900" dirty="0"/>
          </a:p>
          <a:p>
            <a:pPr marL="0" indent="0">
              <a:buNone/>
            </a:pPr>
            <a:r>
              <a:rPr lang="hu-HU" sz="2000" b="1" dirty="0"/>
              <a:t>Nemzeti Színház szerepe:</a:t>
            </a:r>
          </a:p>
          <a:p>
            <a:r>
              <a:rPr lang="hu-HU" sz="2000" dirty="0"/>
              <a:t>Magyar színházi élet központja</a:t>
            </a:r>
          </a:p>
          <a:p>
            <a:r>
              <a:rPr lang="hu-HU" sz="2000" dirty="0"/>
              <a:t>Magyar irodalom bemutatása</a:t>
            </a:r>
          </a:p>
          <a:p>
            <a:r>
              <a:rPr lang="hu-HU" sz="2000" dirty="0"/>
              <a:t>Az ember tragédiáját több korszakban </a:t>
            </a:r>
            <a:r>
              <a:rPr lang="hu-HU" sz="2000" dirty="0" err="1"/>
              <a:t>újraértelmezték</a:t>
            </a:r>
            <a:endParaRPr lang="hu-HU" sz="2000" dirty="0"/>
          </a:p>
          <a:p>
            <a:endParaRPr lang="hu-HU" dirty="0"/>
          </a:p>
        </p:txBody>
      </p:sp>
      <p:pic>
        <p:nvPicPr>
          <p:cNvPr id="2052" name="Picture 4" descr="Az ember tragédiája (dráma) – Wikipédia">
            <a:extLst>
              <a:ext uri="{FF2B5EF4-FFF2-40B4-BE49-F238E27FC236}">
                <a16:creationId xmlns:a16="http://schemas.microsoft.com/office/drawing/2014/main" id="{1EE4C846-C0B5-3868-7213-97F3821D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828" y="1552286"/>
            <a:ext cx="2590376" cy="41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beriségköltemény a börtönből – érdekességek Az ember tragédiájának  színpadi változatairól - Fidelio.hu">
            <a:extLst>
              <a:ext uri="{FF2B5EF4-FFF2-40B4-BE49-F238E27FC236}">
                <a16:creationId xmlns:a16="http://schemas.microsoft.com/office/drawing/2014/main" id="{A3CD43E6-6E82-7CF9-A2D1-C08B3EFF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8589" y="1552286"/>
            <a:ext cx="2809723" cy="41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4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082E5AA-6E5F-4FCC-8C41-11E32F83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EA29CAD1-DB57-CFCA-EEEF-4832684D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FB3A286-B168-4731-B879-C1073D45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102352" cy="1664208"/>
          </a:xfrm>
        </p:spPr>
        <p:txBody>
          <a:bodyPr>
            <a:normAutofit/>
          </a:bodyPr>
          <a:lstStyle/>
          <a:p>
            <a:r>
              <a:rPr lang="hu-HU" dirty="0" err="1"/>
              <a:t>Paulay</a:t>
            </a:r>
            <a:r>
              <a:rPr lang="hu-HU" dirty="0"/>
              <a:t> Ede rendezése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5622" y="612648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9C7B15-244E-8E12-F628-0D7FAD59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056" y="978408"/>
            <a:ext cx="5504688" cy="5367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b="1" dirty="0" err="1"/>
              <a:t>Paulay</a:t>
            </a:r>
            <a:r>
              <a:rPr lang="hu-HU" sz="2000" b="1" dirty="0"/>
              <a:t> Ede (1836-1894)</a:t>
            </a:r>
          </a:p>
          <a:p>
            <a:r>
              <a:rPr lang="hu-HU" sz="2000" dirty="0"/>
              <a:t>Nemzeti Színház igazgatója</a:t>
            </a:r>
          </a:p>
          <a:p>
            <a:r>
              <a:rPr lang="hu-HU" sz="2000" dirty="0"/>
              <a:t>Színész, rendező, dramaturg</a:t>
            </a:r>
          </a:p>
          <a:p>
            <a:pPr marL="0" indent="0">
              <a:buNone/>
            </a:pPr>
            <a:r>
              <a:rPr lang="hu-HU" sz="2000" b="1" dirty="0"/>
              <a:t>Az előadás (1883)</a:t>
            </a:r>
          </a:p>
          <a:p>
            <a:r>
              <a:rPr lang="hu-HU" sz="2000" dirty="0"/>
              <a:t>Első színpadi bemutató, hatalmas kulturális esemény</a:t>
            </a:r>
          </a:p>
          <a:p>
            <a:r>
              <a:rPr lang="hu-HU" sz="2000" dirty="0"/>
              <a:t>A közönség és a kritika is nagy érdeklődéssel fogadta</a:t>
            </a:r>
          </a:p>
          <a:p>
            <a:r>
              <a:rPr lang="hu-HU" sz="2000" dirty="0"/>
              <a:t>A bemutató bebizonyította, hogy a mű színpadon is működik</a:t>
            </a:r>
          </a:p>
          <a:p>
            <a:r>
              <a:rPr lang="hu-HU" sz="2000" dirty="0"/>
              <a:t>A későbbi rendezések gyakran erre építettek</a:t>
            </a:r>
          </a:p>
          <a:p>
            <a:r>
              <a:rPr lang="hu-HU" sz="2000" dirty="0"/>
              <a:t>Nem kérdőjelezi meg radikálisan a művet: inkább bemutatja, nem pedig </a:t>
            </a:r>
            <a:r>
              <a:rPr lang="hu-HU" sz="2000" dirty="0" err="1"/>
              <a:t>újraértelmezi</a:t>
            </a:r>
            <a:endParaRPr lang="hu-HU" sz="2000" dirty="0"/>
          </a:p>
          <a:p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pic>
        <p:nvPicPr>
          <p:cNvPr id="3076" name="Picture 4" descr="Paulay Ede [Digitális Képarchívum - DKA-055301]">
            <a:extLst>
              <a:ext uri="{FF2B5EF4-FFF2-40B4-BE49-F238E27FC236}">
                <a16:creationId xmlns:a16="http://schemas.microsoft.com/office/drawing/2014/main" id="{0F9DEF67-7A61-7BC1-2426-0FCC3B92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2" y="2439545"/>
            <a:ext cx="3320655" cy="35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2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D4DC-F832-3DEF-8061-120F7953A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615D7DB3-CC73-6C90-C117-291FD5A0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A1BF10B-A5E6-F7BE-B501-175EDBE0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463040"/>
          </a:xfrm>
        </p:spPr>
        <p:txBody>
          <a:bodyPr>
            <a:normAutofit/>
          </a:bodyPr>
          <a:lstStyle/>
          <a:p>
            <a:r>
              <a:rPr lang="hu-HU" dirty="0" err="1"/>
              <a:t>Paulay</a:t>
            </a:r>
            <a:r>
              <a:rPr lang="hu-HU" dirty="0"/>
              <a:t> Ede rendezése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74C49A-FFC6-B330-866D-82EBCB174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49" y="2936055"/>
            <a:ext cx="5020056" cy="2630497"/>
          </a:xfrm>
        </p:spPr>
        <p:txBody>
          <a:bodyPr>
            <a:normAutofit/>
          </a:bodyPr>
          <a:lstStyle/>
          <a:p>
            <a:r>
              <a:rPr lang="hu-HU" sz="2000" dirty="0"/>
              <a:t>Látványos, monumentális színpadkép</a:t>
            </a:r>
          </a:p>
          <a:p>
            <a:r>
              <a:rPr lang="hu-HU" sz="2000" dirty="0"/>
              <a:t>Festett díszletek</a:t>
            </a:r>
          </a:p>
          <a:p>
            <a:r>
              <a:rPr lang="hu-HU" sz="2000" dirty="0"/>
              <a:t>Sok statiszta és tömegjelenet</a:t>
            </a:r>
          </a:p>
          <a:p>
            <a:r>
              <a:rPr lang="hu-HU" sz="2000" dirty="0"/>
              <a:t>Hosszú, több órás előadások</a:t>
            </a:r>
          </a:p>
          <a:p>
            <a:r>
              <a:rPr lang="hu-HU" sz="2000" dirty="0"/>
              <a:t>Klasszikus, szavaló stílus, a szöveg pontos követése volt a cél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FF6BDB8-9C9B-3190-BD9E-3DA3A5BAC0E2}"/>
              </a:ext>
            </a:extLst>
          </p:cNvPr>
          <p:cNvSpPr/>
          <p:nvPr/>
        </p:nvSpPr>
        <p:spPr>
          <a:xfrm>
            <a:off x="5525656" y="5054138"/>
            <a:ext cx="65185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Jelmeztervek(1883)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Gyenes László (Lucifer), Jászai Mari (Éva), Nagy Imre (Ádám)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E289847-E21A-969B-2ADB-066E0BD09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88" y="1277731"/>
            <a:ext cx="2083932" cy="390033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C2E1FCA-4836-3439-9603-17CCDA06D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05" y="1291448"/>
            <a:ext cx="2087909" cy="388661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9A7B5D0-D807-3510-F611-8A0F7E16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04" y="1291447"/>
            <a:ext cx="2095278" cy="39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9DA7-C2B7-311B-812E-2DB4C8E9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AF027B32-DCAE-8539-B24F-7EB6BF05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0B3906D2-2072-24FB-8DD1-A6A6E774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-6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ABF11D8-E5F4-E64F-ED36-EB4A61AF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316116" cy="1463040"/>
          </a:xfrm>
        </p:spPr>
        <p:txBody>
          <a:bodyPr>
            <a:normAutofit/>
          </a:bodyPr>
          <a:lstStyle/>
          <a:p>
            <a:r>
              <a:rPr lang="hu-HU" dirty="0" err="1"/>
              <a:t>Paulay</a:t>
            </a:r>
            <a:r>
              <a:rPr lang="hu-HU" dirty="0"/>
              <a:t> Ede rendezése – történelmi hatások</a:t>
            </a: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FAE9BEB9-D020-1E77-FB65-C6CB85C85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A70895-648A-6F01-F36A-AD59F15A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8" y="2168691"/>
            <a:ext cx="10780655" cy="4178027"/>
          </a:xfrm>
        </p:spPr>
        <p:txBody>
          <a:bodyPr>
            <a:normAutofit/>
          </a:bodyPr>
          <a:lstStyle/>
          <a:p>
            <a:r>
              <a:rPr lang="hu-HU" sz="2000" dirty="0"/>
              <a:t>19. század végen magyar cél: kultúra, nemzeti identitás erősítése</a:t>
            </a:r>
          </a:p>
          <a:p>
            <a:r>
              <a:rPr lang="hu-HU" sz="2000" dirty="0"/>
              <a:t>A Tragédia bemutatása hozzájárult a magyar irodalom rangjának növeléséhez</a:t>
            </a:r>
          </a:p>
          <a:p>
            <a:r>
              <a:rPr lang="hu-HU" sz="2000" dirty="0"/>
              <a:t>A darab kérdései (például az emberi sors) jól illeszkednek a korszak gondolkodásához</a:t>
            </a:r>
          </a:p>
          <a:p>
            <a:r>
              <a:rPr lang="hu-HU" sz="2000" dirty="0"/>
              <a:t>Hit az emberi fejlődésben, haladásban</a:t>
            </a:r>
          </a:p>
          <a:p>
            <a:r>
              <a:rPr lang="hu-HU" sz="2000" dirty="0"/>
              <a:t>Tudomány, történelem iránti érdeklődés</a:t>
            </a:r>
          </a:p>
          <a:p>
            <a:r>
              <a:rPr lang="hu-HU" sz="2000" dirty="0"/>
              <a:t>Történelmi optimizmus, nemzeti büszkeség</a:t>
            </a:r>
          </a:p>
          <a:p>
            <a:r>
              <a:rPr lang="hu-HU" sz="2000" dirty="0"/>
              <a:t>Romantikus-látványos színház: nagy díszletek, látványos jelenetek</a:t>
            </a:r>
          </a:p>
          <a:p>
            <a:r>
              <a:rPr lang="hu-HU" sz="2000" dirty="0"/>
              <a:t>Technikai fejlődés: lehetővé tette az újabb, modernebb színpadi megoldásokat</a:t>
            </a: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107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010A4-811E-0413-F25F-AE4BAC36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1718D6B-A856-55D0-7DF2-8E515B183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11D29110-6A5D-EB3B-1AD5-29F05F10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610CDBB-4A6C-73D6-19A6-DF92BBCB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102352" cy="1664208"/>
          </a:xfrm>
        </p:spPr>
        <p:txBody>
          <a:bodyPr>
            <a:normAutofit/>
          </a:bodyPr>
          <a:lstStyle/>
          <a:p>
            <a:r>
              <a:rPr lang="hu-HU" dirty="0"/>
              <a:t>Németh Antal rendezése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2FB442D-C1B8-8990-0005-FBDEB8ED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02EE5BE-79C0-85BF-B64A-031EAF5F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5622" y="612648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SZK - Országos Széchényi Könyvtár">
            <a:extLst>
              <a:ext uri="{FF2B5EF4-FFF2-40B4-BE49-F238E27FC236}">
                <a16:creationId xmlns:a16="http://schemas.microsoft.com/office/drawing/2014/main" id="{5832E769-2F4F-69AF-DF31-33AE13ED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667" y="2834640"/>
            <a:ext cx="487680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EEADD0-DBEC-2193-62E0-B646472A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Németh Antal (1903-1968)</a:t>
            </a:r>
          </a:p>
          <a:p>
            <a:r>
              <a:rPr lang="hu-HU" sz="2000" dirty="0"/>
              <a:t>Színháztörténész és rendező</a:t>
            </a:r>
          </a:p>
          <a:p>
            <a:r>
              <a:rPr lang="hu-HU" sz="2000" dirty="0"/>
              <a:t>A modern színház egyik fontos alakja Magyarországon</a:t>
            </a:r>
          </a:p>
          <a:p>
            <a:pPr marL="0" indent="0">
              <a:buNone/>
            </a:pPr>
            <a:r>
              <a:rPr lang="hu-HU" sz="2000" b="1" dirty="0"/>
              <a:t>Az előadás (1937)</a:t>
            </a:r>
          </a:p>
          <a:p>
            <a:r>
              <a:rPr lang="hu-HU" dirty="0"/>
              <a:t>Modernebb, gondolati színház</a:t>
            </a:r>
          </a:p>
          <a:p>
            <a:r>
              <a:rPr lang="hu-HU" dirty="0"/>
              <a:t>Feszesebb, dinamikusabb, mint a korábbi változatok</a:t>
            </a:r>
          </a:p>
          <a:p>
            <a:r>
              <a:rPr lang="hu-HU" dirty="0"/>
              <a:t>Komolyabb, elgondolkodtató hangulat</a:t>
            </a:r>
          </a:p>
          <a:p>
            <a:r>
              <a:rPr lang="hu-HU" dirty="0"/>
              <a:t>Kevesebb ünnepélyesség, több belső feszültség</a:t>
            </a:r>
          </a:p>
          <a:p>
            <a:r>
              <a:rPr lang="hu-HU" dirty="0"/>
              <a:t>Filozófiai kérdések előtérbe kerülése</a:t>
            </a:r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753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DB944-987B-A9DB-BBBA-75BECD1A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9A012452-3B4C-78F7-9CB3-3C885303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A9A4F67F-BCBB-78BB-3A72-AC9573D1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5BD1CE3-3997-5A7A-F9A1-DF69027E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463040"/>
          </a:xfrm>
        </p:spPr>
        <p:txBody>
          <a:bodyPr>
            <a:normAutofit/>
          </a:bodyPr>
          <a:lstStyle/>
          <a:p>
            <a:r>
              <a:rPr lang="hu-HU" dirty="0"/>
              <a:t>Németh Antal rendezése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4C9D3DC-CDFC-BCB7-C447-318CE875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1C4B2D-2FAC-90EC-3DEB-9941C00A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49" y="2936055"/>
            <a:ext cx="5020056" cy="2630497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Letisztultabb, egyszerűbb díszletek</a:t>
            </a:r>
          </a:p>
          <a:p>
            <a:r>
              <a:rPr lang="hu-HU" sz="2000" dirty="0"/>
              <a:t>Inkább jelzésszerű, szimbolikus elemek a látványban</a:t>
            </a:r>
          </a:p>
          <a:p>
            <a:r>
              <a:rPr lang="hu-HU" sz="2000" dirty="0"/>
              <a:t>Erősebb pszichológiai ábrázolás, a karakterek belső világa fontosabb lett</a:t>
            </a:r>
          </a:p>
          <a:p>
            <a:r>
              <a:rPr lang="hu-HU" sz="2000" dirty="0"/>
              <a:t>Az ember döntései és felelőssége hangsúlyos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744E68-2750-CCCE-359D-27B32F6ADDA5}"/>
              </a:ext>
            </a:extLst>
          </p:cNvPr>
          <p:cNvSpPr/>
          <p:nvPr/>
        </p:nvSpPr>
        <p:spPr>
          <a:xfrm>
            <a:off x="6928470" y="3438827"/>
            <a:ext cx="47548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>
                <a:solidFill>
                  <a:schemeClr val="tx1"/>
                </a:solidFill>
              </a:rPr>
              <a:t>Nagyajtay</a:t>
            </a:r>
            <a:r>
              <a:rPr lang="hu-HU" dirty="0">
                <a:solidFill>
                  <a:schemeClr val="tx1"/>
                </a:solidFill>
              </a:rPr>
              <a:t> Teréz jelmezterve (1937)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C5299CB-A833-B449-2C6D-2F008088F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2" y="771253"/>
            <a:ext cx="3806673" cy="287784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BEFC23B-D98A-A11D-DDEF-109BA9CBF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2" y="4138529"/>
            <a:ext cx="2612571" cy="2607346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F99EAEE5-F445-EEED-718A-C86D3BB40904}"/>
              </a:ext>
            </a:extLst>
          </p:cNvPr>
          <p:cNvSpPr/>
          <p:nvPr/>
        </p:nvSpPr>
        <p:spPr>
          <a:xfrm>
            <a:off x="9558712" y="4138523"/>
            <a:ext cx="14028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Díszletterv (1937)</a:t>
            </a:r>
          </a:p>
        </p:txBody>
      </p:sp>
    </p:spTree>
    <p:extLst>
      <p:ext uri="{BB962C8B-B14F-4D97-AF65-F5344CB8AC3E}">
        <p14:creationId xmlns:p14="http://schemas.microsoft.com/office/powerpoint/2010/main" val="275006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E53FA-D7ED-B468-8B44-63AB830D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130F8609-661D-D686-DD1C-EDD90177E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F9DDEEEF-B2FD-CC17-146A-71F278B1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-6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4B3B492-FD89-0BF5-7605-F9F14567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316116" cy="1463040"/>
          </a:xfrm>
        </p:spPr>
        <p:txBody>
          <a:bodyPr>
            <a:normAutofit/>
          </a:bodyPr>
          <a:lstStyle/>
          <a:p>
            <a:r>
              <a:rPr lang="hu-HU" dirty="0"/>
              <a:t>Németh Antal rendezése – történelmi hatások</a:t>
            </a: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00556D3-3CBF-56F3-A62C-2751C281D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3B2A86-3E19-AEE4-86E3-9B196BD5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560708"/>
            <a:ext cx="10780655" cy="4178027"/>
          </a:xfrm>
        </p:spPr>
        <p:txBody>
          <a:bodyPr>
            <a:normAutofit/>
          </a:bodyPr>
          <a:lstStyle/>
          <a:p>
            <a:r>
              <a:rPr lang="hu-HU" sz="2000" dirty="0"/>
              <a:t>Két világháború közötti korszak: Európa politikailag és társadalmilag bizonytalan helyzetben</a:t>
            </a:r>
          </a:p>
          <a:p>
            <a:r>
              <a:rPr lang="hu-HU" sz="2000" dirty="0"/>
              <a:t>Komolyabb, gondolkodó hangvétel, kiábrándultság</a:t>
            </a:r>
          </a:p>
          <a:p>
            <a:r>
              <a:rPr lang="hu-HU" sz="2000" dirty="0"/>
              <a:t>20. század: realizmus: hangsúly a belső világon </a:t>
            </a:r>
            <a:r>
              <a:rPr lang="hu-HU" sz="2000" dirty="0">
                <a:sym typeface="Wingdings" panose="05000000000000000000" pitchFamily="2" charset="2"/>
              </a:rPr>
              <a:t> egyszerűbb, de mélyebb rendezés</a:t>
            </a:r>
          </a:p>
          <a:p>
            <a:r>
              <a:rPr lang="hu-HU" sz="2000" dirty="0">
                <a:sym typeface="Wingdings" panose="05000000000000000000" pitchFamily="2" charset="2"/>
              </a:rPr>
              <a:t>Trianon hatása: Magyarország társadalmi traumát élt át</a:t>
            </a:r>
          </a:p>
          <a:p>
            <a:r>
              <a:rPr lang="hu-HU" sz="2000" dirty="0">
                <a:sym typeface="Wingdings" panose="05000000000000000000" pitchFamily="2" charset="2"/>
              </a:rPr>
              <a:t>Erősödött az önvizsgálat és a nemzeti kérdések</a:t>
            </a:r>
          </a:p>
          <a:p>
            <a:r>
              <a:rPr lang="hu-HU" sz="2000" dirty="0">
                <a:sym typeface="Wingdings" panose="05000000000000000000" pitchFamily="2" charset="2"/>
              </a:rPr>
              <a:t>Filozofikus hangulat, mélyebb karakterábrázolás, több hangsúly az emberi döntéseken</a:t>
            </a:r>
          </a:p>
          <a:p>
            <a:r>
              <a:rPr lang="hu-HU" sz="2000" dirty="0">
                <a:sym typeface="Wingdings" panose="05000000000000000000" pitchFamily="2" charset="2"/>
              </a:rPr>
              <a:t>A rendezés célja: a mű gondolatiságának előtérbe helyezése</a:t>
            </a: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>
              <a:sym typeface="Wingdings" panose="05000000000000000000" pitchFamily="2" charset="2"/>
            </a:endParaRP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08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FC632-419A-94D7-9556-AF80883F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A712A50-69A8-90A7-5FA1-130F8198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140 éve mutatták be először Az ember tragédiáját – „Telt ház, gyönyörű  közönség… végre felment a függöny” | Képmás">
            <a:extLst>
              <a:ext uri="{FF2B5EF4-FFF2-40B4-BE49-F238E27FC236}">
                <a16:creationId xmlns:a16="http://schemas.microsoft.com/office/drawing/2014/main" id="{2CFFC130-7757-DE01-F613-3F99A67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EB4E239-41DD-8192-7683-C30D8373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102352" cy="1664208"/>
          </a:xfrm>
        </p:spPr>
        <p:txBody>
          <a:bodyPr>
            <a:normAutofit/>
          </a:bodyPr>
          <a:lstStyle/>
          <a:p>
            <a:r>
              <a:rPr lang="hu-HU" dirty="0"/>
              <a:t>Gellért Endre rendezése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3BF299C-BDC0-5D52-20BF-594D6BDF9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AB64A3A-9125-27B5-986B-B67A1C89C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5622" y="612648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1906A-7855-F91E-5B33-21AC42CF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Gellért Endre(1914-1960)</a:t>
            </a:r>
          </a:p>
          <a:p>
            <a:r>
              <a:rPr lang="hu-HU" sz="2000" dirty="0"/>
              <a:t>Nemzeti Színház főrendezője </a:t>
            </a:r>
          </a:p>
          <a:p>
            <a:r>
              <a:rPr lang="hu-HU" sz="2000" dirty="0"/>
              <a:t>Klasszikus, modern drámák</a:t>
            </a:r>
          </a:p>
          <a:p>
            <a:pPr marL="0" indent="0">
              <a:buNone/>
            </a:pPr>
            <a:r>
              <a:rPr lang="hu-HU" sz="2000" b="1" dirty="0"/>
              <a:t>Az előadás (1955)</a:t>
            </a:r>
          </a:p>
          <a:p>
            <a:r>
              <a:rPr lang="hu-HU" dirty="0"/>
              <a:t>Drámai, komor hangvétel</a:t>
            </a:r>
          </a:p>
          <a:p>
            <a:r>
              <a:rPr lang="hu-HU" dirty="0"/>
              <a:t>Szimbolikus színpadi megoldások</a:t>
            </a:r>
          </a:p>
          <a:p>
            <a:r>
              <a:rPr lang="hu-HU" dirty="0"/>
              <a:t>Látvány kevésbé dominált, inkább a filozófiai tartalom került előtérbe</a:t>
            </a:r>
          </a:p>
          <a:p>
            <a:r>
              <a:rPr lang="hu-HU" dirty="0"/>
              <a:t>A klasszikus műnek modern értelmezést ad</a:t>
            </a:r>
          </a:p>
          <a:p>
            <a:endParaRPr lang="hu-HU" dirty="0"/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FC58E41-8700-0AB4-A21B-29D596EFA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498142"/>
            <a:ext cx="3821084" cy="40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734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660</Words>
  <Application>Microsoft Office PowerPoint</Application>
  <PresentationFormat>Szélesvásznú</PresentationFormat>
  <Paragraphs>120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Bierstadt</vt:lpstr>
      <vt:lpstr>Wingdings</vt:lpstr>
      <vt:lpstr>GestaltVTI</vt:lpstr>
      <vt:lpstr>Madách Imre: Az ember tragédiája a Nemzeti Színház színpadán</vt:lpstr>
      <vt:lpstr>Az ember tragédiája - alapok</vt:lpstr>
      <vt:lpstr>Paulay Ede rendezése</vt:lpstr>
      <vt:lpstr>Paulay Ede rendezése</vt:lpstr>
      <vt:lpstr>Paulay Ede rendezése – történelmi hatások</vt:lpstr>
      <vt:lpstr>Németh Antal rendezése</vt:lpstr>
      <vt:lpstr>Németh Antal rendezése</vt:lpstr>
      <vt:lpstr>Németh Antal rendezése – történelmi hatások</vt:lpstr>
      <vt:lpstr>Gellért Endre rendezése</vt:lpstr>
      <vt:lpstr>Gellért Endre rendezése</vt:lpstr>
      <vt:lpstr>Gellért Ede rendezése – történelmi hatások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Lucza Dorina</dc:creator>
  <cp:lastModifiedBy>Lucza Dorina</cp:lastModifiedBy>
  <cp:revision>4</cp:revision>
  <dcterms:created xsi:type="dcterms:W3CDTF">2026-03-28T12:04:21Z</dcterms:created>
  <dcterms:modified xsi:type="dcterms:W3CDTF">2026-03-28T17:32:04Z</dcterms:modified>
</cp:coreProperties>
</file>